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2"/>
  </p:notes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FF87F-9ED9-43BA-927F-37677B887937}" type="datetimeFigureOut">
              <a:rPr lang="es-CO" smtClean="0"/>
              <a:t>19/08/2017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95CBF-7994-45C7-BBE0-E06FE66A5F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3150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19/08/2017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496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19/08/2017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597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19/08/2017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0427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19/08/2017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4187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19/08/2017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66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19/08/2017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9063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19/08/2017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5611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19/08/2017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124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19/08/2017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54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19/08/2017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913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19/08/2017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4895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19/08/2017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999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19/08/2017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809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19/08/2017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5648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19/08/2017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289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19/08/2017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396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DFA9D-40E7-49CC-9571-4580777E2CE8}" type="datetimeFigureOut">
              <a:rPr lang="es-CO" smtClean="0"/>
              <a:t>19/08/2017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102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 smtClean="0">
                <a:latin typeface="Algerian" panose="04020705040A02060702" pitchFamily="82" charset="0"/>
              </a:rPr>
              <a:t>Otros conceptos de TGS</a:t>
            </a:r>
            <a:endParaRPr lang="es-CO" sz="4000" b="1" dirty="0">
              <a:latin typeface="Algerian" panose="04020705040A02060702" pitchFamily="82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58799" y="1972305"/>
            <a:ext cx="1064632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3200" dirty="0" smtClean="0"/>
              <a:t>La </a:t>
            </a:r>
            <a:r>
              <a:rPr lang="es-CO" sz="3200" dirty="0" smtClean="0"/>
              <a:t>TGS se presenta como una forma sistemática  y científica de aproximación a la realidad.</a:t>
            </a:r>
          </a:p>
          <a:p>
            <a:pPr algn="just"/>
            <a:endParaRPr lang="es-CO" sz="3200" dirty="0"/>
          </a:p>
          <a:p>
            <a:pPr algn="just"/>
            <a:r>
              <a:rPr lang="es-CO" sz="3200" dirty="0" smtClean="0"/>
              <a:t>La primera formulación de es concepto se le atribuye a Ludwig Von Bertalanffy (1901-1972). Donde para él la TGS debería constituirse  en un mecanismo de integración  entre la ciencia natural y la social.</a:t>
            </a:r>
            <a:endParaRPr lang="es-CO" sz="3600" dirty="0"/>
          </a:p>
        </p:txBody>
      </p:sp>
    </p:spTree>
    <p:extLst>
      <p:ext uri="{BB962C8B-B14F-4D97-AF65-F5344CB8AC3E}">
        <p14:creationId xmlns:p14="http://schemas.microsoft.com/office/powerpoint/2010/main" val="211484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0" y="681516"/>
            <a:ext cx="1064632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O" sz="2800" dirty="0" smtClean="0"/>
              <a:t>Actividad</a:t>
            </a:r>
          </a:p>
          <a:p>
            <a:pPr lvl="0" algn="just"/>
            <a:endParaRPr lang="es-CO" sz="2800" dirty="0"/>
          </a:p>
          <a:p>
            <a:pPr lvl="0" algn="just"/>
            <a:endParaRPr lang="es-CO" sz="2800" dirty="0" smtClean="0"/>
          </a:p>
          <a:p>
            <a:pPr lvl="0" algn="just"/>
            <a:r>
              <a:rPr lang="es-CO" sz="2800" dirty="0" smtClean="0"/>
              <a:t>Tomar entre 10 y 12 de los conceptos que se han trabajado en clase y construir una historieta de algún acontecimiento normal o trágico que vivió, que esta viviendo o que a futuro se podrá presentar.</a:t>
            </a:r>
            <a:endParaRPr lang="es-CO" sz="2800" dirty="0" smtClean="0"/>
          </a:p>
        </p:txBody>
      </p:sp>
    </p:spTree>
    <p:extLst>
      <p:ext uri="{BB962C8B-B14F-4D97-AF65-F5344CB8AC3E}">
        <p14:creationId xmlns:p14="http://schemas.microsoft.com/office/powerpoint/2010/main" val="306473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15906" y="815706"/>
            <a:ext cx="1064632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3200" dirty="0" smtClean="0"/>
              <a:t>La TGS no conoce limitaciones al usarla en fenómenos humanos, sociales y culturales y se adviert</a:t>
            </a:r>
            <a:r>
              <a:rPr lang="es-CO" sz="3200" dirty="0" smtClean="0"/>
              <a:t>e que sus raíces están en área natural (organismo) y sistemas artificiales (máquinas).</a:t>
            </a:r>
          </a:p>
          <a:p>
            <a:pPr algn="just"/>
            <a:endParaRPr lang="es-CO" sz="3200" dirty="0" smtClean="0"/>
          </a:p>
          <a:p>
            <a:pPr algn="just"/>
            <a:r>
              <a:rPr lang="es-CO" sz="3200" dirty="0" smtClean="0"/>
              <a:t>Definiciones nominales para sistemas Generales</a:t>
            </a:r>
          </a:p>
          <a:p>
            <a:pPr algn="just"/>
            <a:endParaRPr lang="es-CO" sz="3200" dirty="0"/>
          </a:p>
          <a:p>
            <a:pPr algn="just"/>
            <a:r>
              <a:rPr lang="es-CO" sz="3200" dirty="0" smtClean="0"/>
              <a:t>Los sistemas se identifican como un conjunto de elementos que guardan estrecha relación entre sí, en donde cada sistema busca un objetivo (Teleología).</a:t>
            </a:r>
          </a:p>
        </p:txBody>
      </p:sp>
    </p:spTree>
    <p:extLst>
      <p:ext uri="{BB962C8B-B14F-4D97-AF65-F5344CB8AC3E}">
        <p14:creationId xmlns:p14="http://schemas.microsoft.com/office/powerpoint/2010/main" val="32991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 smtClean="0">
                <a:latin typeface="Algerian" panose="04020705040A02060702" pitchFamily="82" charset="0"/>
              </a:rPr>
              <a:t>Clasificaciones básicas</a:t>
            </a:r>
            <a:endParaRPr lang="es-CO" sz="4000" b="1" dirty="0">
              <a:latin typeface="Algerian" panose="04020705040A02060702" pitchFamily="82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36812" y="1681359"/>
            <a:ext cx="1064632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rabicPeriod"/>
            </a:pPr>
            <a:r>
              <a:rPr lang="es-CO" sz="2800" dirty="0" smtClean="0"/>
              <a:t>Según su actividad: Reales(lo actual), ideales(matemáticas, música, la lógica), y modelos (estructura)</a:t>
            </a:r>
          </a:p>
          <a:p>
            <a:pPr marL="514350" indent="-514350" algn="just">
              <a:buAutoNum type="arabicPeriod"/>
            </a:pPr>
            <a:endParaRPr lang="es-CO" sz="2800" dirty="0" smtClean="0"/>
          </a:p>
          <a:p>
            <a:pPr marL="514350" indent="-514350" algn="just">
              <a:buAutoNum type="arabicPeriod"/>
            </a:pPr>
            <a:r>
              <a:rPr lang="es-CO" sz="2800" dirty="0" smtClean="0"/>
              <a:t>Según su origen: Naturales o artificiales</a:t>
            </a:r>
          </a:p>
          <a:p>
            <a:pPr marL="514350" indent="-514350" algn="just">
              <a:buAutoNum type="arabicPeriod"/>
            </a:pPr>
            <a:endParaRPr lang="es-CO" sz="2800" dirty="0" smtClean="0"/>
          </a:p>
          <a:p>
            <a:pPr marL="514350" indent="-514350" algn="just">
              <a:buAutoNum type="arabicPeriod"/>
            </a:pPr>
            <a:r>
              <a:rPr lang="es-CO" sz="2800" dirty="0" smtClean="0"/>
              <a:t>Según lo ambiental: Abiertos y cerrados</a:t>
            </a:r>
          </a:p>
          <a:p>
            <a:pPr algn="just"/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126370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98236" y="774084"/>
            <a:ext cx="1064632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419" sz="2800" dirty="0" smtClean="0"/>
              <a:t>Ontología: Estudia todos los componentes del universo</a:t>
            </a:r>
          </a:p>
          <a:p>
            <a:pPr algn="just"/>
            <a:endParaRPr lang="es-419" sz="2800" dirty="0"/>
          </a:p>
          <a:p>
            <a:pPr algn="just"/>
            <a:r>
              <a:rPr lang="es-419" sz="2800" dirty="0" smtClean="0"/>
              <a:t>Epistemología: Analiza los resultados para indicar si son ciencia o no</a:t>
            </a:r>
            <a:endParaRPr lang="es-419" sz="2800" dirty="0"/>
          </a:p>
          <a:p>
            <a:pPr algn="just"/>
            <a:endParaRPr lang="es-419" sz="2800" dirty="0" smtClean="0"/>
          </a:p>
          <a:p>
            <a:pPr algn="just"/>
            <a:r>
              <a:rPr lang="es-419" sz="2800" dirty="0" smtClean="0"/>
              <a:t>Bertalanffy señala que “La realidad es una interacción entre el conocedor y el conocido”</a:t>
            </a:r>
          </a:p>
          <a:p>
            <a:pPr algn="just"/>
            <a:endParaRPr lang="es-419" sz="2800" dirty="0" smtClean="0"/>
          </a:p>
          <a:p>
            <a:pPr algn="just"/>
            <a:r>
              <a:rPr lang="es-419" sz="2800" dirty="0" smtClean="0"/>
              <a:t>Ambiente: Área de sucesos y condiciones que influyen sobre el comportamiento de un sistema.</a:t>
            </a:r>
          </a:p>
          <a:p>
            <a:pPr algn="just"/>
            <a:endParaRPr lang="es-419" sz="2800" dirty="0"/>
          </a:p>
          <a:p>
            <a:pPr algn="just"/>
            <a:r>
              <a:rPr lang="es-419" sz="2800" dirty="0" smtClean="0"/>
              <a:t>Atributo: son las propiedades que caracterizan las partes o componentes de un sistema</a:t>
            </a:r>
            <a:endParaRPr lang="es-419" sz="2800" dirty="0"/>
          </a:p>
        </p:txBody>
      </p:sp>
    </p:spTree>
    <p:extLst>
      <p:ext uri="{BB962C8B-B14F-4D97-AF65-F5344CB8AC3E}">
        <p14:creationId xmlns:p14="http://schemas.microsoft.com/office/powerpoint/2010/main" val="322126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31486" y="699270"/>
            <a:ext cx="1064632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419" sz="2800" dirty="0" smtClean="0"/>
              <a:t>Cibernética: Tiene que ver con el proceso y la comunicación (retroalimentación), simula la realidad del hombre con la máquina</a:t>
            </a:r>
          </a:p>
          <a:p>
            <a:pPr algn="just"/>
            <a:endParaRPr lang="es-419" sz="2800" dirty="0"/>
          </a:p>
          <a:p>
            <a:pPr algn="just"/>
            <a:r>
              <a:rPr lang="es-419" sz="2800" dirty="0" smtClean="0"/>
              <a:t>Circularidad: Reprocesos</a:t>
            </a:r>
          </a:p>
          <a:p>
            <a:pPr algn="just"/>
            <a:endParaRPr lang="es-419" sz="2800" dirty="0"/>
          </a:p>
          <a:p>
            <a:pPr algn="just"/>
            <a:r>
              <a:rPr lang="es-419" sz="2800" dirty="0" smtClean="0"/>
              <a:t>Complejidad: Investigación científica</a:t>
            </a:r>
          </a:p>
          <a:p>
            <a:pPr algn="just"/>
            <a:endParaRPr lang="es-419" sz="2800" dirty="0"/>
          </a:p>
          <a:p>
            <a:pPr algn="just"/>
            <a:r>
              <a:rPr lang="es-419" sz="2800" dirty="0" smtClean="0"/>
              <a:t>Conglomerado: (sinergia) cuando la suma de las partes (componentes y atributos) es igual al todo.</a:t>
            </a:r>
          </a:p>
          <a:p>
            <a:pPr algn="just"/>
            <a:endParaRPr lang="es-419" sz="2800" dirty="0"/>
          </a:p>
          <a:p>
            <a:pPr algn="just"/>
            <a:r>
              <a:rPr lang="es-419" sz="2800" dirty="0" smtClean="0"/>
              <a:t>Elemento: Partes o componentes de un sistema</a:t>
            </a:r>
            <a:endParaRPr lang="es-419" sz="2800" dirty="0"/>
          </a:p>
          <a:p>
            <a:pPr algn="just"/>
            <a:endParaRPr lang="es-419" sz="2800" dirty="0"/>
          </a:p>
        </p:txBody>
      </p:sp>
    </p:spTree>
    <p:extLst>
      <p:ext uri="{BB962C8B-B14F-4D97-AF65-F5344CB8AC3E}">
        <p14:creationId xmlns:p14="http://schemas.microsoft.com/office/powerpoint/2010/main" val="266692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0" y="1015211"/>
            <a:ext cx="1064632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 smtClean="0"/>
              <a:t>Energía: Cantidad de energía que permanece un sistema.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 smtClean="0"/>
              <a:t>Entropía: Desorden, problemas e irregularidades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 err="1" smtClean="0"/>
              <a:t>Equifinalidad</a:t>
            </a:r>
            <a:r>
              <a:rPr lang="es-CO" sz="2800" dirty="0" smtClean="0"/>
              <a:t>: Son las múltiples alternativa para encontrar una solución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 smtClean="0"/>
              <a:t>Equilibrio: lo proveniente del medio ambiente para la permanencia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 smtClean="0"/>
              <a:t>Emergencia: Descomposición de un sistema que afecta los procesos (Reactivos)</a:t>
            </a:r>
          </a:p>
        </p:txBody>
      </p:sp>
    </p:spTree>
    <p:extLst>
      <p:ext uri="{BB962C8B-B14F-4D97-AF65-F5344CB8AC3E}">
        <p14:creationId xmlns:p14="http://schemas.microsoft.com/office/powerpoint/2010/main" val="28725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16130" y="707639"/>
            <a:ext cx="1064632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 smtClean="0"/>
              <a:t>Estructura: Base sobre la cual se soporta algo</a:t>
            </a:r>
            <a:endParaRPr lang="es-CO" sz="2800" dirty="0"/>
          </a:p>
          <a:p>
            <a:pPr algn="just"/>
            <a:endParaRPr lang="es-CO" sz="2800" dirty="0" smtClean="0"/>
          </a:p>
          <a:p>
            <a:pPr algn="just"/>
            <a:r>
              <a:rPr lang="es-CO" sz="2800" dirty="0" smtClean="0"/>
              <a:t>Frontera: limite o delimitación de un proceso o proyecto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 smtClean="0"/>
              <a:t>Función: Se refiere a la salida de un resultado de un proceso ejecutado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 smtClean="0"/>
              <a:t>Homeostasis: Cambios en el sistema que proporcionen la Adaptabilidad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 smtClean="0"/>
              <a:t>Input: Entrada</a:t>
            </a:r>
            <a:endParaRPr lang="es-CO" sz="2800" dirty="0" smtClean="0"/>
          </a:p>
          <a:p>
            <a:pPr algn="just"/>
            <a:endParaRPr lang="es-CO" sz="2800" dirty="0"/>
          </a:p>
          <a:p>
            <a:pPr algn="just"/>
            <a:endParaRPr lang="es-CO" sz="2800" dirty="0" smtClean="0"/>
          </a:p>
        </p:txBody>
      </p:sp>
    </p:spTree>
    <p:extLst>
      <p:ext uri="{BB962C8B-B14F-4D97-AF65-F5344CB8AC3E}">
        <p14:creationId xmlns:p14="http://schemas.microsoft.com/office/powerpoint/2010/main" val="354123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0" y="997399"/>
            <a:ext cx="1064632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 err="1" smtClean="0"/>
              <a:t>Outo</a:t>
            </a:r>
            <a:r>
              <a:rPr lang="es-CO" sz="2800" dirty="0" err="1" smtClean="0"/>
              <a:t>put</a:t>
            </a:r>
            <a:r>
              <a:rPr lang="es-CO" sz="2800" dirty="0" smtClean="0"/>
              <a:t>: Salidas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 smtClean="0"/>
              <a:t>Organización: Interdependencia o patrón de relaciones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 smtClean="0"/>
              <a:t>Modelo: Guías o estructuras a seguir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 smtClean="0"/>
              <a:t>Morfogénesis: Cambio de forma, retroalimentación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 err="1" smtClean="0"/>
              <a:t>Morfotasis</a:t>
            </a:r>
            <a:r>
              <a:rPr lang="es-CO" sz="2800" dirty="0" smtClean="0"/>
              <a:t>: Permanencia y control de desviaciones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 smtClean="0"/>
              <a:t>Observación: Argumentos que explican o dan claridad de la ejecución de algo</a:t>
            </a:r>
            <a:endParaRPr lang="es-CO" sz="2800" dirty="0" smtClean="0"/>
          </a:p>
        </p:txBody>
      </p:sp>
    </p:spTree>
    <p:extLst>
      <p:ext uri="{BB962C8B-B14F-4D97-AF65-F5344CB8AC3E}">
        <p14:creationId xmlns:p14="http://schemas.microsoft.com/office/powerpoint/2010/main" val="37500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0" y="681516"/>
            <a:ext cx="1064632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 smtClean="0"/>
              <a:t>Relación: Es la que permite la interacción entre los elementos de un sistema</a:t>
            </a:r>
          </a:p>
          <a:p>
            <a:pPr lvl="0" algn="just"/>
            <a:endParaRPr lang="es-CO" sz="2800" dirty="0"/>
          </a:p>
          <a:p>
            <a:pPr lvl="0" algn="just"/>
            <a:r>
              <a:rPr lang="es-CO" sz="2800" dirty="0" smtClean="0"/>
              <a:t>Teleología: Se refiere al objetivo que se pretende alcanzar con la ejecución de algo</a:t>
            </a:r>
          </a:p>
          <a:p>
            <a:pPr lvl="0" algn="just"/>
            <a:endParaRPr lang="es-CO" sz="2800" dirty="0"/>
          </a:p>
          <a:p>
            <a:pPr lvl="0" algn="just"/>
            <a:r>
              <a:rPr lang="es-CO" sz="2800" dirty="0" smtClean="0"/>
              <a:t>Variedad: </a:t>
            </a:r>
            <a:r>
              <a:rPr lang="es-CO" sz="2800" dirty="0" err="1" smtClean="0"/>
              <a:t>Nro</a:t>
            </a:r>
            <a:r>
              <a:rPr lang="es-CO" sz="2800" dirty="0" smtClean="0"/>
              <a:t> de elementos</a:t>
            </a:r>
          </a:p>
          <a:p>
            <a:pPr lvl="0" algn="just"/>
            <a:endParaRPr lang="es-CO" sz="2800" dirty="0"/>
          </a:p>
          <a:p>
            <a:pPr lvl="0" algn="just"/>
            <a:r>
              <a:rPr lang="es-CO" sz="2800" dirty="0" smtClean="0"/>
              <a:t>Variabilidad: </a:t>
            </a:r>
            <a:r>
              <a:rPr lang="es-CO" sz="2800" dirty="0" err="1" smtClean="0"/>
              <a:t>Nro</a:t>
            </a:r>
            <a:r>
              <a:rPr lang="es-CO" sz="2800" dirty="0" smtClean="0"/>
              <a:t> de operaciones e iteraciones</a:t>
            </a:r>
          </a:p>
          <a:p>
            <a:pPr lvl="0" algn="just"/>
            <a:endParaRPr lang="es-CO" sz="2800" dirty="0" smtClean="0"/>
          </a:p>
          <a:p>
            <a:pPr lvl="0" algn="just"/>
            <a:r>
              <a:rPr lang="es-CO" sz="2800" dirty="0" smtClean="0"/>
              <a:t>Viabilidad: Posibilidad de sobrevivencia.</a:t>
            </a:r>
          </a:p>
          <a:p>
            <a:pPr lvl="0" algn="just"/>
            <a:endParaRPr lang="es-CO" sz="2800" dirty="0" smtClean="0"/>
          </a:p>
          <a:p>
            <a:pPr lvl="0" algn="just"/>
            <a:endParaRPr lang="es-CO" sz="2800" dirty="0"/>
          </a:p>
          <a:p>
            <a:pPr lvl="0" algn="just"/>
            <a:endParaRPr lang="es-CO" sz="2800" dirty="0" smtClean="0"/>
          </a:p>
        </p:txBody>
      </p:sp>
    </p:spTree>
    <p:extLst>
      <p:ext uri="{BB962C8B-B14F-4D97-AF65-F5344CB8AC3E}">
        <p14:creationId xmlns:p14="http://schemas.microsoft.com/office/powerpoint/2010/main" val="326735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icrosurc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/>
          </a:solidFill>
          <a:prstDash val="solid"/>
        </a:ln>
        <a:ln w="58420" cap="flat" cmpd="thickThin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27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31750" h="63500" prst="riblet"/>
          </a:sp3d>
        </a:effectStyle>
        <a:effectStyle>
          <a:effectLst>
            <a:outerShdw blurRad="50800" dist="38100" dir="27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57150" h="1143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1304</TotalTime>
  <Words>505</Words>
  <Application>Microsoft Office PowerPoint</Application>
  <PresentationFormat>Panorámica</PresentationFormat>
  <Paragraphs>76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Algerian</vt:lpstr>
      <vt:lpstr>Arial</vt:lpstr>
      <vt:lpstr>Calibri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Computadores para Docentes 11</dc:creator>
  <cp:lastModifiedBy>Rodrigo Alcides Patiño</cp:lastModifiedBy>
  <cp:revision>82</cp:revision>
  <dcterms:created xsi:type="dcterms:W3CDTF">2014-02-10T13:25:25Z</dcterms:created>
  <dcterms:modified xsi:type="dcterms:W3CDTF">2017-08-19T21:16:50Z</dcterms:modified>
</cp:coreProperties>
</file>